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64" r:id="rId2"/>
    <p:sldId id="266" r:id="rId3"/>
    <p:sldId id="267" r:id="rId4"/>
    <p:sldId id="268" r:id="rId5"/>
    <p:sldId id="269" r:id="rId6"/>
    <p:sldId id="270" r:id="rId7"/>
    <p:sldId id="271" r:id="rId8"/>
    <p:sldId id="285" r:id="rId9"/>
    <p:sldId id="286" r:id="rId10"/>
    <p:sldId id="272" r:id="rId11"/>
    <p:sldId id="276" r:id="rId12"/>
    <p:sldId id="278" r:id="rId13"/>
    <p:sldId id="294" r:id="rId14"/>
    <p:sldId id="273" r:id="rId15"/>
    <p:sldId id="279" r:id="rId16"/>
    <p:sldId id="274" r:id="rId17"/>
    <p:sldId id="280" r:id="rId18"/>
    <p:sldId id="281" r:id="rId19"/>
    <p:sldId id="283" r:id="rId20"/>
    <p:sldId id="282" r:id="rId21"/>
    <p:sldId id="284" r:id="rId22"/>
    <p:sldId id="287" r:id="rId23"/>
    <p:sldId id="290" r:id="rId24"/>
    <p:sldId id="292" r:id="rId25"/>
    <p:sldId id="293" r:id="rId26"/>
    <p:sldId id="289" r:id="rId27"/>
    <p:sldId id="291" r:id="rId28"/>
    <p:sldId id="275"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20" autoAdjust="0"/>
    <p:restoredTop sz="94763" autoAdjust="0"/>
  </p:normalViewPr>
  <p:slideViewPr>
    <p:cSldViewPr>
      <p:cViewPr varScale="1">
        <p:scale>
          <a:sx n="62" d="100"/>
          <a:sy n="62" d="100"/>
        </p:scale>
        <p:origin x="95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a:t>Fare clic per modificare lo stile del titolo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a:p>
        </p:txBody>
      </p:sp>
      <p:sp>
        <p:nvSpPr>
          <p:cNvPr id="4" name="Date Placeholder 3"/>
          <p:cNvSpPr>
            <a:spLocks noGrp="1"/>
          </p:cNvSpPr>
          <p:nvPr>
            <p:ph type="dt" sz="half" idx="10"/>
          </p:nvPr>
        </p:nvSpPr>
        <p:spPr/>
        <p:txBody>
          <a:bodyPr/>
          <a:lstStyle/>
          <a:p>
            <a:fld id="{ACDF6120-F1F0-4C60-9FE9-39AC71A9C79D}" type="datetimeFigureOut">
              <a:rPr lang="en-US" smtClean="0"/>
              <a:pPr/>
              <a:t>6/8/2021</a:t>
            </a:fld>
            <a:endParaRPr lang="en-US" sz="1600"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EA7C8D44-3667-46F6-9772-CC52308E2A7F}" type="slidenum">
              <a:rPr kumimoji="0" lang="en-US" smtClean="0"/>
              <a:pPr/>
              <a:t>‹N›</a:t>
            </a:fld>
            <a:endParaRPr kumimoji="0" lang="en-US" dirty="0"/>
          </a:p>
        </p:txBody>
      </p:sp>
    </p:spTree>
    <p:extLst>
      <p:ext uri="{BB962C8B-B14F-4D97-AF65-F5344CB8AC3E}">
        <p14:creationId xmlns:p14="http://schemas.microsoft.com/office/powerpoint/2010/main" val="1052683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Vertical Text Placeholder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ACDF6120-F1F0-4C60-9FE9-39AC71A9C79D}" type="datetimeFigureOut">
              <a:rPr lang="en-US" smtClean="0"/>
              <a:pPr/>
              <a:t>6/8/2021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2218150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a:t>Fare clic per modificare lo stile del titolo</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ACDF6120-F1F0-4C60-9FE9-39AC71A9C79D}" type="datetimeFigureOut">
              <a:rPr lang="en-US" smtClean="0"/>
              <a:pPr/>
              <a:t>6/8/2021</a:t>
            </a:fld>
            <a:endParaRPr lang="en-US" sz="14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4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EA7C8D44-3667-46F6-9772-CC52308E2A7F}" type="slidenum">
              <a:rPr kumimoji="0" lang="en-US" smtClean="0"/>
              <a:pPr algn="l" eaLnBrk="1" latinLnBrk="0" hangingPunct="1"/>
              <a:t>‹N›</a:t>
            </a:fld>
            <a:endParaRPr kumimoji="0" lang="en-US" sz="1600" dirty="0">
              <a:solidFill>
                <a:schemeClr val="tx2"/>
              </a:solidFill>
            </a:endParaRPr>
          </a:p>
        </p:txBody>
      </p:sp>
    </p:spTree>
    <p:extLst>
      <p:ext uri="{BB962C8B-B14F-4D97-AF65-F5344CB8AC3E}">
        <p14:creationId xmlns:p14="http://schemas.microsoft.com/office/powerpoint/2010/main" val="2332773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ACDF6120-F1F0-4C60-9FE9-39AC71A9C79D}" type="datetimeFigureOut">
              <a:rPr lang="en-US" smtClean="0"/>
              <a:pPr/>
              <a:t>6/8/2021</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EA7C8D44-3667-46F6-9772-CC52308E2A7F}" type="slidenum">
              <a:rPr kumimoji="0" lang="en-US" smtClean="0"/>
              <a:pPr/>
              <a:t>‹N›</a:t>
            </a:fld>
            <a:endParaRPr kumimoji="0" lang="en-US" dirty="0"/>
          </a:p>
        </p:txBody>
      </p:sp>
    </p:spTree>
    <p:extLst>
      <p:ext uri="{BB962C8B-B14F-4D97-AF65-F5344CB8AC3E}">
        <p14:creationId xmlns:p14="http://schemas.microsoft.com/office/powerpoint/2010/main" val="1581046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ACDF6120-F1F0-4C60-9FE9-39AC71A9C79D}" type="datetimeFigureOut">
              <a:rPr lang="en-US" smtClean="0"/>
              <a:pPr/>
              <a:t>6/8/2021</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EA7C8D44-3667-46F6-9772-CC52308E2A7F}" type="slidenum">
              <a:rPr kumimoji="0" lang="en-US" smtClean="0"/>
              <a:pPr/>
              <a:t>‹N›</a:t>
            </a:fld>
            <a:endParaRPr kumimoji="0" lang="en-US" dirty="0"/>
          </a:p>
        </p:txBody>
      </p:sp>
    </p:spTree>
    <p:extLst>
      <p:ext uri="{BB962C8B-B14F-4D97-AF65-F5344CB8AC3E}">
        <p14:creationId xmlns:p14="http://schemas.microsoft.com/office/powerpoint/2010/main" val="1376641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Date Placeholder 4"/>
          <p:cNvSpPr>
            <a:spLocks noGrp="1"/>
          </p:cNvSpPr>
          <p:nvPr>
            <p:ph type="dt" sz="half" idx="10"/>
          </p:nvPr>
        </p:nvSpPr>
        <p:spPr/>
        <p:txBody>
          <a:bodyPr/>
          <a:lstStyle/>
          <a:p>
            <a:fld id="{ACDF6120-F1F0-4C60-9FE9-39AC71A9C79D}" type="datetimeFigureOut">
              <a:rPr lang="en-US" smtClean="0"/>
              <a:pPr/>
              <a:t>6/8/2021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2875290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p:cNvSpPr>
            <a:spLocks noGrp="1"/>
          </p:cNvSpPr>
          <p:nvPr>
            <p:ph type="dt" sz="half" idx="10"/>
          </p:nvPr>
        </p:nvSpPr>
        <p:spPr/>
        <p:txBody>
          <a:bodyPr/>
          <a:lstStyle/>
          <a:p>
            <a:fld id="{ACDF6120-F1F0-4C60-9FE9-39AC71A9C79D}" type="datetimeFigureOut">
              <a:rPr lang="en-US" smtClean="0"/>
              <a:pPr/>
              <a:t>6/8/2021</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1641248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Date Placeholder 2"/>
          <p:cNvSpPr>
            <a:spLocks noGrp="1"/>
          </p:cNvSpPr>
          <p:nvPr>
            <p:ph type="dt" sz="half" idx="10"/>
          </p:nvPr>
        </p:nvSpPr>
        <p:spPr/>
        <p:txBody>
          <a:bodyPr/>
          <a:lstStyle/>
          <a:p>
            <a:fld id="{ACDF6120-F1F0-4C60-9FE9-39AC71A9C79D}" type="datetimeFigureOut">
              <a:rPr lang="en-US" smtClean="0"/>
              <a:pPr/>
              <a:t>6/8/2021</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32055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DF6120-F1F0-4C60-9FE9-39AC71A9C79D}" type="datetimeFigureOut">
              <a:rPr lang="en-US" smtClean="0"/>
              <a:pPr/>
              <a:t>6/8/2021</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2287971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ACDF6120-F1F0-4C60-9FE9-39AC71A9C79D}" type="datetimeFigureOut">
              <a:rPr lang="en-US" smtClean="0"/>
              <a:pPr/>
              <a:t>6/8/2021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1469653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ACDF6120-F1F0-4C60-9FE9-39AC71A9C79D}" type="datetimeFigureOut">
              <a:rPr lang="en-US" smtClean="0"/>
              <a:pPr/>
              <a:t>6/8/2021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EA7C8D44-3667-46F6-9772-CC52308E2A7F}" type="slidenum">
              <a:rPr kumimoji="0" lang="en-US" smtClean="0"/>
              <a:pPr/>
              <a:t>‹N›</a:t>
            </a:fld>
            <a:endParaRPr kumimoji="0" lang="en-US"/>
          </a:p>
        </p:txBody>
      </p:sp>
    </p:spTree>
    <p:extLst>
      <p:ext uri="{BB962C8B-B14F-4D97-AF65-F5344CB8AC3E}">
        <p14:creationId xmlns:p14="http://schemas.microsoft.com/office/powerpoint/2010/main" val="350317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DF6120-F1F0-4C60-9FE9-39AC71A9C79D}" type="datetimeFigureOut">
              <a:rPr lang="en-US" smtClean="0"/>
              <a:pPr/>
              <a:t>6/8/2021</a:t>
            </a:fld>
            <a:endParaRPr lang="en-US" sz="1400" dirty="0">
              <a:solidFill>
                <a:schemeClr val="tx2"/>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en-US" sz="1400" dirty="0">
              <a:solidFill>
                <a:schemeClr val="tx2"/>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latinLnBrk="0" hangingPunct="1"/>
            <a:fld id="{EA7C8D44-3667-46F6-9772-CC52308E2A7F}" type="slidenum">
              <a:rPr kumimoji="0" lang="en-US" smtClean="0"/>
              <a:pPr algn="l" eaLnBrk="1" latinLnBrk="0" hangingPunct="1"/>
              <a:t>‹N›</a:t>
            </a:fld>
            <a:endParaRPr kumimoji="0" lang="en-US" sz="1600" dirty="0">
              <a:solidFill>
                <a:schemeClr val="tx2"/>
              </a:solidFill>
            </a:endParaRPr>
          </a:p>
        </p:txBody>
      </p:sp>
    </p:spTree>
    <p:extLst>
      <p:ext uri="{BB962C8B-B14F-4D97-AF65-F5344CB8AC3E}">
        <p14:creationId xmlns:p14="http://schemas.microsoft.com/office/powerpoint/2010/main" val="214626968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google.it/maps/place/Consorzio+Villa+Reale+e+Parco+di+Monza/@45.6046226,9.2739099,17z/data=!4m13!1m7!3m6!1s0x4786bbd5347d1dc3:0x93799a0edcd0a823!2sViale+Mirabellino,+8,+20900+Monza+MB!3b1!8m2!3d45.6046114!4d9.2758411!3m4!1s0x0:0x30188df48dffb8e8!8m2!3d45.6061081!4d9.2743278"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mailto:reggiadimonza@pec.it" TargetMode="External"/><Relationship Id="rId4" Type="http://schemas.openxmlformats.org/officeDocument/2006/relationships/hyperlink" Target="mailto:info@reggiadimonza.i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torrevillabike.it/"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s://www.musicamorfosi.it/" TargetMode="External"/><Relationship Id="rId4" Type="http://schemas.openxmlformats.org/officeDocument/2006/relationships/hyperlink" Target="https://www.festacampagnola.i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omunitamonzabrianza.it/"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italiarunners.it/"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ilsaltoasd.it/"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mgsport.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List of all actions the Consortium is in charge of</a:t>
            </a:r>
          </a:p>
          <a:p>
            <a:pPr marL="0" indent="0">
              <a:buNone/>
            </a:pPr>
            <a:r>
              <a:rPr lang="en-US" sz="2800" u="sng" dirty="0"/>
              <a:t>B4 Publication of green tenders and regulations</a:t>
            </a:r>
          </a:p>
          <a:p>
            <a:pPr marL="0" indent="0">
              <a:buNone/>
            </a:pPr>
            <a:r>
              <a:rPr lang="en-US" sz="2400" dirty="0"/>
              <a:t>25/05/2019 – </a:t>
            </a:r>
            <a:r>
              <a:rPr lang="en-US" sz="2400" dirty="0" err="1"/>
              <a:t>Torrevilla</a:t>
            </a:r>
            <a:r>
              <a:rPr lang="en-US" sz="2400" dirty="0"/>
              <a:t> Bike</a:t>
            </a:r>
          </a:p>
          <a:p>
            <a:pPr marL="0" indent="0">
              <a:buNone/>
            </a:pPr>
            <a:r>
              <a:rPr lang="en-US" sz="2400" b="1" dirty="0"/>
              <a:t>Ride with Wolfs</a:t>
            </a:r>
            <a:r>
              <a:rPr lang="en-US" sz="2400" dirty="0"/>
              <a:t>: the enchanting moment of a ride into the night guided by shining angels. A path with extraordinary special effects including the emotion of fires hinting the road and the ghosts of the engine gods whispering luck. Shows with fire jugglers and street artists, street food and the Trial Bike Show by BMT </a:t>
            </a:r>
            <a:r>
              <a:rPr lang="en-US" sz="2400" dirty="0" err="1"/>
              <a:t>Valsassina</a:t>
            </a:r>
            <a:r>
              <a:rPr lang="en-US" sz="2400" dirty="0"/>
              <a:t> are foreseen. 12 km of unexplored footpaths in the Monza Park with the guide of Czechoslovakian Wolf dogs.</a:t>
            </a:r>
            <a:endParaRPr lang="it-IT" sz="2400" dirty="0"/>
          </a:p>
        </p:txBody>
      </p:sp>
    </p:spTree>
    <p:extLst>
      <p:ext uri="{BB962C8B-B14F-4D97-AF65-F5344CB8AC3E}">
        <p14:creationId xmlns:p14="http://schemas.microsoft.com/office/powerpoint/2010/main" val="2050336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List of all actions the Consortium is in charge of</a:t>
            </a:r>
          </a:p>
          <a:p>
            <a:pPr marL="0" indent="0">
              <a:buNone/>
            </a:pPr>
            <a:r>
              <a:rPr lang="en-US" sz="2800" u="sng" dirty="0"/>
              <a:t>B4 Publication of green tenders and regulations</a:t>
            </a:r>
          </a:p>
          <a:p>
            <a:pPr marL="0" indent="0">
              <a:buNone/>
            </a:pPr>
            <a:r>
              <a:rPr lang="en-US" sz="2400" dirty="0"/>
              <a:t>21-22/09/2019 </a:t>
            </a:r>
            <a:r>
              <a:rPr lang="it-IT" sz="2400" b="1" dirty="0"/>
              <a:t>Nova Luna Association</a:t>
            </a:r>
          </a:p>
          <a:p>
            <a:pPr marL="0" indent="0">
              <a:buNone/>
            </a:pPr>
            <a:endParaRPr lang="en-US" sz="2400" dirty="0"/>
          </a:p>
          <a:p>
            <a:pPr marL="0" indent="0">
              <a:buNone/>
            </a:pPr>
            <a:r>
              <a:rPr lang="en-US" sz="2400" b="1" dirty="0"/>
              <a:t>Monza Park Festival</a:t>
            </a:r>
            <a:r>
              <a:rPr lang="en-US" sz="2400" dirty="0"/>
              <a:t>: an artistic and cultural event aimed at promoting the Monza Park and its green spaces, villas and country houses, as a perfect place for high quality educational and cultural initiatives, with a focus on the cultural value of the territory and by respecting the environment.</a:t>
            </a:r>
            <a:endParaRPr lang="it-IT" sz="2400" dirty="0"/>
          </a:p>
        </p:txBody>
      </p:sp>
    </p:spTree>
    <p:extLst>
      <p:ext uri="{BB962C8B-B14F-4D97-AF65-F5344CB8AC3E}">
        <p14:creationId xmlns:p14="http://schemas.microsoft.com/office/powerpoint/2010/main" val="1096214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List of all actions the Consortium is in charge of</a:t>
            </a:r>
          </a:p>
          <a:p>
            <a:pPr marL="0" indent="0">
              <a:buNone/>
            </a:pPr>
            <a:r>
              <a:rPr lang="en-US" sz="2800" u="sng" dirty="0"/>
              <a:t>B4 Publication of green tenders and regulations</a:t>
            </a:r>
          </a:p>
          <a:p>
            <a:pPr marL="0" indent="0">
              <a:buNone/>
            </a:pPr>
            <a:r>
              <a:rPr lang="en-US" sz="2400" dirty="0"/>
              <a:t>08/03/2020 postponed to 11/10/2020</a:t>
            </a:r>
          </a:p>
          <a:p>
            <a:pPr marL="0" indent="0">
              <a:buNone/>
            </a:pPr>
            <a:r>
              <a:rPr lang="en-US" sz="2400" b="1" dirty="0"/>
              <a:t>Run For Life</a:t>
            </a:r>
            <a:r>
              <a:rPr lang="en-US" sz="2400" dirty="0"/>
              <a:t>: a competitive running trial through the Monza Park and its green spaces, villas and country houses, with a focus on the value of sport and by charity fundraising.</a:t>
            </a:r>
            <a:endParaRPr lang="it-IT" sz="2400" dirty="0"/>
          </a:p>
        </p:txBody>
      </p:sp>
    </p:spTree>
    <p:extLst>
      <p:ext uri="{BB962C8B-B14F-4D97-AF65-F5344CB8AC3E}">
        <p14:creationId xmlns:p14="http://schemas.microsoft.com/office/powerpoint/2010/main" val="3543021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List of all actions the Consortium is in charge of</a:t>
            </a:r>
          </a:p>
          <a:p>
            <a:pPr marL="0" indent="0">
              <a:buNone/>
            </a:pPr>
            <a:r>
              <a:rPr lang="en-US" sz="2800" u="sng" dirty="0"/>
              <a:t>B4 Publication of green tenders and regulations</a:t>
            </a:r>
          </a:p>
          <a:p>
            <a:pPr marL="0" indent="0">
              <a:buNone/>
            </a:pPr>
            <a:r>
              <a:rPr lang="en-US" sz="2400" dirty="0"/>
              <a:t>25/10/2020 </a:t>
            </a:r>
            <a:r>
              <a:rPr lang="it-IT" sz="2400" b="1" dirty="0"/>
              <a:t>Nova Luna Association</a:t>
            </a:r>
          </a:p>
          <a:p>
            <a:pPr marL="0" indent="0">
              <a:buNone/>
            </a:pPr>
            <a:endParaRPr lang="en-US" sz="2400" dirty="0"/>
          </a:p>
          <a:p>
            <a:pPr marL="0" indent="0">
              <a:buNone/>
            </a:pPr>
            <a:r>
              <a:rPr lang="en-US" sz="2400" b="1" dirty="0"/>
              <a:t>Monza Park Festival – ONLINE EDITION</a:t>
            </a:r>
            <a:r>
              <a:rPr lang="en-US" sz="2400" dirty="0"/>
              <a:t>: an artistic and cultural event aimed at promoting the Monza Park and its green spaces, villas and country houses, as a perfect place for high quality educational and cultural initiatives, with a focus on the cultural value of the territory and by respecting the environment.</a:t>
            </a:r>
            <a:endParaRPr lang="it-IT" sz="2400" dirty="0"/>
          </a:p>
        </p:txBody>
      </p:sp>
    </p:spTree>
    <p:extLst>
      <p:ext uri="{BB962C8B-B14F-4D97-AF65-F5344CB8AC3E}">
        <p14:creationId xmlns:p14="http://schemas.microsoft.com/office/powerpoint/2010/main" val="2130191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Details for each action (one or more slides for each action). Describe the activities carried out and the results obtained.</a:t>
            </a:r>
            <a:endParaRPr lang="it-IT" b="1" dirty="0"/>
          </a:p>
        </p:txBody>
      </p:sp>
    </p:spTree>
    <p:extLst>
      <p:ext uri="{BB962C8B-B14F-4D97-AF65-F5344CB8AC3E}">
        <p14:creationId xmlns:p14="http://schemas.microsoft.com/office/powerpoint/2010/main" val="2428930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Tenders &amp; Regulations</a:t>
            </a:r>
            <a:endParaRPr lang="en-US" dirty="0"/>
          </a:p>
          <a:p>
            <a:pPr marL="0" indent="0">
              <a:buNone/>
            </a:pPr>
            <a:r>
              <a:rPr lang="en-US" sz="2400" dirty="0"/>
              <a:t>o   Title and description event: </a:t>
            </a:r>
            <a:r>
              <a:rPr lang="en-US" sz="2400" b="1" dirty="0"/>
              <a:t>Ride with Wolfs</a:t>
            </a:r>
            <a:endParaRPr lang="en-US" sz="2400" dirty="0"/>
          </a:p>
          <a:p>
            <a:pPr marL="0" indent="0">
              <a:buNone/>
            </a:pPr>
            <a:r>
              <a:rPr lang="en-US" sz="2400" dirty="0"/>
              <a:t>o   Date (held): </a:t>
            </a:r>
            <a:r>
              <a:rPr lang="en-US" sz="2400" b="1" dirty="0"/>
              <a:t>25/05/2019</a:t>
            </a:r>
          </a:p>
          <a:p>
            <a:pPr marL="0" indent="0">
              <a:buNone/>
            </a:pPr>
            <a:r>
              <a:rPr lang="en-US" sz="2400" dirty="0"/>
              <a:t>o   Participants: </a:t>
            </a:r>
            <a:r>
              <a:rPr lang="en-US" sz="2400" b="1" dirty="0"/>
              <a:t>600</a:t>
            </a:r>
          </a:p>
          <a:p>
            <a:pPr marL="0" indent="0">
              <a:buNone/>
            </a:pPr>
            <a:r>
              <a:rPr lang="en-US" sz="2400" dirty="0"/>
              <a:t>o   Type of service to be assigned: cycle path through Monza Park</a:t>
            </a:r>
          </a:p>
          <a:p>
            <a:pPr marL="0" indent="0">
              <a:buNone/>
            </a:pPr>
            <a:r>
              <a:rPr lang="en-US" sz="2400" dirty="0"/>
              <a:t>o   CAM included: </a:t>
            </a:r>
            <a:r>
              <a:rPr lang="en-US" sz="2400" b="1" dirty="0"/>
              <a:t>logistic with low impact vehicles, e-tickets, recycled paper leaflets, waste recycling, reused stands, disabled accessibility</a:t>
            </a:r>
          </a:p>
        </p:txBody>
      </p:sp>
    </p:spTree>
    <p:extLst>
      <p:ext uri="{BB962C8B-B14F-4D97-AF65-F5344CB8AC3E}">
        <p14:creationId xmlns:p14="http://schemas.microsoft.com/office/powerpoint/2010/main" val="20488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648072"/>
          </a:xfrm>
        </p:spPr>
        <p:txBody>
          <a:bodyPr>
            <a:normAutofit/>
          </a:bodyPr>
          <a:lstStyle/>
          <a:p>
            <a:pPr marL="0" indent="0">
              <a:buNone/>
            </a:pPr>
            <a:r>
              <a:rPr lang="en-US" b="1" dirty="0"/>
              <a:t>Ride with Wolfs - pictures of events</a:t>
            </a:r>
            <a:r>
              <a:rPr lang="en-US" sz="3000" b="1" dirty="0"/>
              <a:t> </a:t>
            </a:r>
            <a:endParaRPr lang="it-IT" sz="3000" b="1" dirty="0"/>
          </a:p>
        </p:txBody>
      </p:sp>
      <p:pic>
        <p:nvPicPr>
          <p:cNvPr id="4" name="Immagine 3">
            <a:extLst>
              <a:ext uri="{FF2B5EF4-FFF2-40B4-BE49-F238E27FC236}">
                <a16:creationId xmlns:a16="http://schemas.microsoft.com/office/drawing/2014/main" id="{A0C1926E-71FE-460C-BADF-82693DD0FF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1700808"/>
            <a:ext cx="3687016" cy="5085184"/>
          </a:xfrm>
          <a:prstGeom prst="rect">
            <a:avLst/>
          </a:prstGeom>
        </p:spPr>
      </p:pic>
      <p:pic>
        <p:nvPicPr>
          <p:cNvPr id="6" name="Immagine 5">
            <a:extLst>
              <a:ext uri="{FF2B5EF4-FFF2-40B4-BE49-F238E27FC236}">
                <a16:creationId xmlns:a16="http://schemas.microsoft.com/office/drawing/2014/main" id="{66C13C05-8F86-4A59-91C6-4F7F5052B1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764" y="260648"/>
            <a:ext cx="4136136" cy="5934456"/>
          </a:xfrm>
          <a:prstGeom prst="rect">
            <a:avLst/>
          </a:prstGeom>
        </p:spPr>
      </p:pic>
    </p:spTree>
    <p:extLst>
      <p:ext uri="{BB962C8B-B14F-4D97-AF65-F5344CB8AC3E}">
        <p14:creationId xmlns:p14="http://schemas.microsoft.com/office/powerpoint/2010/main" val="1293590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648072"/>
          </a:xfrm>
        </p:spPr>
        <p:txBody>
          <a:bodyPr>
            <a:normAutofit/>
          </a:bodyPr>
          <a:lstStyle/>
          <a:p>
            <a:pPr marL="0" indent="0">
              <a:buNone/>
            </a:pPr>
            <a:r>
              <a:rPr lang="en-US" b="1" dirty="0"/>
              <a:t>Ride with Wolfs - pictures of events</a:t>
            </a:r>
            <a:r>
              <a:rPr lang="en-US" sz="3000" b="1" dirty="0"/>
              <a:t> </a:t>
            </a:r>
            <a:endParaRPr lang="it-IT" sz="3000" b="1" dirty="0"/>
          </a:p>
        </p:txBody>
      </p:sp>
      <p:pic>
        <p:nvPicPr>
          <p:cNvPr id="1026" name="Picture 2" descr="L'immagine può contenere: spazio all'aperto e natura">
            <a:extLst>
              <a:ext uri="{FF2B5EF4-FFF2-40B4-BE49-F238E27FC236}">
                <a16:creationId xmlns:a16="http://schemas.microsoft.com/office/drawing/2014/main" id="{E2D29F63-6683-408F-91AA-DA9096D4AC4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7125" y="308638"/>
            <a:ext cx="4417660" cy="29443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immagine può contenere: 1 persona, incendio, notte e spazio all'aperto">
            <a:extLst>
              <a:ext uri="{FF2B5EF4-FFF2-40B4-BE49-F238E27FC236}">
                <a16:creationId xmlns:a16="http://schemas.microsoft.com/office/drawing/2014/main" id="{2830BAAF-BA4A-41AB-A6C2-F22FC978756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911" y="129411"/>
            <a:ext cx="4572000" cy="33027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immagine può contenere: 1 persona">
            <a:extLst>
              <a:ext uri="{FF2B5EF4-FFF2-40B4-BE49-F238E27FC236}">
                <a16:creationId xmlns:a16="http://schemas.microsoft.com/office/drawing/2014/main" id="{5E4AFB96-7A28-44EB-B1DB-A2B60EA9CA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8744" y="3429000"/>
            <a:ext cx="4081293" cy="306097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Nessuna descrizione della foto disponibile.">
            <a:extLst>
              <a:ext uri="{FF2B5EF4-FFF2-40B4-BE49-F238E27FC236}">
                <a16:creationId xmlns:a16="http://schemas.microsoft.com/office/drawing/2014/main" id="{01CE01B0-5BD1-449E-8475-96AE83849E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923" y="3557206"/>
            <a:ext cx="4355976" cy="3266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3346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fontScale="92500" lnSpcReduction="10000"/>
          </a:bodyPr>
          <a:lstStyle/>
          <a:p>
            <a:pPr marL="0" indent="0">
              <a:buNone/>
            </a:pPr>
            <a:r>
              <a:rPr lang="en-US" b="1" dirty="0"/>
              <a:t>Tenders &amp; Regulations</a:t>
            </a:r>
            <a:endParaRPr lang="en-US" dirty="0"/>
          </a:p>
          <a:p>
            <a:pPr marL="0" indent="0">
              <a:buNone/>
            </a:pPr>
            <a:r>
              <a:rPr lang="en-US" sz="2400" dirty="0"/>
              <a:t>o   Title and description event: </a:t>
            </a:r>
            <a:r>
              <a:rPr lang="en-US" sz="2400" b="1" dirty="0"/>
              <a:t>Monza Park Festival</a:t>
            </a:r>
            <a:endParaRPr lang="en-US" sz="2400" dirty="0"/>
          </a:p>
          <a:p>
            <a:pPr marL="0" indent="0">
              <a:buNone/>
            </a:pPr>
            <a:r>
              <a:rPr lang="en-US" sz="2400" dirty="0"/>
              <a:t>o   Date (held): </a:t>
            </a:r>
            <a:r>
              <a:rPr lang="en-US" sz="2400" b="1" dirty="0"/>
              <a:t>21 and 22/09/2019</a:t>
            </a:r>
          </a:p>
          <a:p>
            <a:pPr marL="0" indent="0">
              <a:buNone/>
            </a:pPr>
            <a:r>
              <a:rPr lang="en-US" sz="2400" dirty="0"/>
              <a:t>o   Participants: </a:t>
            </a:r>
            <a:r>
              <a:rPr lang="en-US" sz="2400" b="1" dirty="0"/>
              <a:t>6000 people, 65 events, 60 </a:t>
            </a:r>
            <a:r>
              <a:rPr lang="en-US" sz="2400" b="1" dirty="0" err="1"/>
              <a:t>voluteers</a:t>
            </a:r>
            <a:r>
              <a:rPr lang="en-US" sz="2400" b="1" dirty="0"/>
              <a:t>, 37 local associations</a:t>
            </a:r>
          </a:p>
          <a:p>
            <a:pPr marL="0" indent="0">
              <a:buNone/>
            </a:pPr>
            <a:r>
              <a:rPr lang="en-US" sz="2400" dirty="0"/>
              <a:t>o   Type of service to be assigned: </a:t>
            </a:r>
            <a:r>
              <a:rPr lang="en-US" sz="2400" b="1" dirty="0"/>
              <a:t>walk paths through Monza Park, health workshops, guided visit in historical buildings, concerts, cultural workshops, kids laboratories, photography exhibitions</a:t>
            </a:r>
          </a:p>
          <a:p>
            <a:pPr marL="0" indent="0">
              <a:buNone/>
            </a:pPr>
            <a:r>
              <a:rPr lang="en-US" sz="2400" dirty="0"/>
              <a:t>o   CAM included:</a:t>
            </a:r>
            <a:r>
              <a:rPr lang="en-US" sz="2400" b="1" dirty="0"/>
              <a:t> e-tickets and digital communication, reused stands, water bottles and water supply by the local water company, local food and slow food, compostable tableware, waste recycling, disabled accessibility, environmental training for participants and volunteers, logistic with low impact vehicles, internal electric mobility,</a:t>
            </a:r>
          </a:p>
          <a:p>
            <a:pPr marL="0" indent="0">
              <a:buNone/>
            </a:pPr>
            <a:r>
              <a:rPr lang="en-US" sz="2400" dirty="0"/>
              <a:t>o   Monitoring strategy</a:t>
            </a:r>
          </a:p>
        </p:txBody>
      </p:sp>
    </p:spTree>
    <p:extLst>
      <p:ext uri="{BB962C8B-B14F-4D97-AF65-F5344CB8AC3E}">
        <p14:creationId xmlns:p14="http://schemas.microsoft.com/office/powerpoint/2010/main" val="1407437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648072"/>
          </a:xfrm>
        </p:spPr>
        <p:txBody>
          <a:bodyPr>
            <a:normAutofit/>
          </a:bodyPr>
          <a:lstStyle/>
          <a:p>
            <a:pPr marL="0" indent="0">
              <a:buNone/>
            </a:pPr>
            <a:r>
              <a:rPr lang="en-US" b="1" dirty="0"/>
              <a:t>Monza Park Festival - pictures of events</a:t>
            </a:r>
            <a:r>
              <a:rPr lang="en-US" sz="3000" b="1" dirty="0"/>
              <a:t> </a:t>
            </a:r>
            <a:endParaRPr lang="it-IT" sz="3000" b="1" dirty="0"/>
          </a:p>
        </p:txBody>
      </p:sp>
      <p:pic>
        <p:nvPicPr>
          <p:cNvPr id="1026" name="Picture 2" descr="https://www.festivaldelparcodimonza.it/images/2019/fotografie/Ambrogio-Biraghi/FESTIVAL%20DEL%20PARCO_Ambrogio%20Biraghi_DSF4158.jpg">
            <a:extLst>
              <a:ext uri="{FF2B5EF4-FFF2-40B4-BE49-F238E27FC236}">
                <a16:creationId xmlns:a16="http://schemas.microsoft.com/office/drawing/2014/main" id="{10C2E05A-2EDC-4AC3-B5BB-CBF750BD326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4354" y="1700808"/>
            <a:ext cx="4429645" cy="29523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www.festivaldelparcodimonza.it/images/2019/fotografie/Angela-Brosco/MI%20MTTO%20NEI%20TUOI%20PANNI-visita%20guidata%20in%20carrozzina5_Angela%20Brosco.jpg">
            <a:extLst>
              <a:ext uri="{FF2B5EF4-FFF2-40B4-BE49-F238E27FC236}">
                <a16:creationId xmlns:a16="http://schemas.microsoft.com/office/drawing/2014/main" id="{0FD4CD93-5C62-468F-942E-99E4A93E565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739011"/>
            <a:ext cx="4048205" cy="26981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www.festivaldelparcodimonza.it/images/2019/fotografie/Angelo-Biraghi/Biraghi%20Angelo_%201%20(17).jpg">
            <a:extLst>
              <a:ext uri="{FF2B5EF4-FFF2-40B4-BE49-F238E27FC236}">
                <a16:creationId xmlns:a16="http://schemas.microsoft.com/office/drawing/2014/main" id="{CDCB34A3-D568-4AA3-A6C5-62F48182CFD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66524" y="4171976"/>
            <a:ext cx="3816424" cy="254362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www.festivaldelparcodimonza.it/images/2019/fotografie/Angelo-Biraghi/Biraghi%20Angelo_%201%20(27).jpg">
            <a:extLst>
              <a:ext uri="{FF2B5EF4-FFF2-40B4-BE49-F238E27FC236}">
                <a16:creationId xmlns:a16="http://schemas.microsoft.com/office/drawing/2014/main" id="{58428D01-809F-418A-8322-2CD54248BA5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8053" y="4642097"/>
            <a:ext cx="3058248" cy="2038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394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467544" y="3573016"/>
            <a:ext cx="8219256" cy="1008112"/>
          </a:xfrm>
        </p:spPr>
        <p:txBody>
          <a:bodyPr/>
          <a:lstStyle/>
          <a:p>
            <a:pPr marL="0" indent="0" algn="ctr">
              <a:buNone/>
            </a:pPr>
            <a:r>
              <a:rPr lang="it-IT" dirty="0"/>
              <a:t>Royal Villa Consortium and Monza Park </a:t>
            </a:r>
          </a:p>
        </p:txBody>
      </p:sp>
      <p:pic>
        <p:nvPicPr>
          <p:cNvPr id="1026" name="Picture 2" descr="Image result for reggia di monza logo">
            <a:extLst>
              <a:ext uri="{FF2B5EF4-FFF2-40B4-BE49-F238E27FC236}">
                <a16:creationId xmlns:a16="http://schemas.microsoft.com/office/drawing/2014/main" id="{0E091196-A1BD-4234-8CC8-857B8F52C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4859" y="1196752"/>
            <a:ext cx="4574282" cy="25412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reggia di monza">
            <a:extLst>
              <a:ext uri="{FF2B5EF4-FFF2-40B4-BE49-F238E27FC236}">
                <a16:creationId xmlns:a16="http://schemas.microsoft.com/office/drawing/2014/main" id="{DC4C2B1C-EA58-4DCF-B776-02630344FC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568" y="4296045"/>
            <a:ext cx="2457850" cy="138254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reggiadimonza.it/sites/default/files/styles/dettaglio2x1/public/content/pagina/immagini/1447/dscf3485.png?itok=U7S4k3xO">
            <a:extLst>
              <a:ext uri="{FF2B5EF4-FFF2-40B4-BE49-F238E27FC236}">
                <a16:creationId xmlns:a16="http://schemas.microsoft.com/office/drawing/2014/main" id="{448D4EBD-E666-4EDB-8183-7BFB48E9B2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8865" y="4296045"/>
            <a:ext cx="2794373" cy="13825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reggiadimonza.it/sites/default/files/styles/dettaglio2x1/public/content/pagina/immagini/1449/parco_tag3415.jpg?itok=sbZgR4hF">
            <a:extLst>
              <a:ext uri="{FF2B5EF4-FFF2-40B4-BE49-F238E27FC236}">
                <a16:creationId xmlns:a16="http://schemas.microsoft.com/office/drawing/2014/main" id="{ACEBA5F7-4239-4FA3-B8D5-B6D078E3D5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4090" y="4292394"/>
            <a:ext cx="2794374" cy="1382541"/>
          </a:xfrm>
          <a:prstGeom prst="rect">
            <a:avLst/>
          </a:prstGeom>
          <a:noFill/>
          <a:extLst>
            <a:ext uri="{909E8E84-426E-40DD-AFC4-6F175D3DCCD1}">
              <a14:hiddenFill xmlns:a14="http://schemas.microsoft.com/office/drawing/2010/main">
                <a:solidFill>
                  <a:srgbClr val="FFFFFF"/>
                </a:solidFill>
              </a14:hiddenFill>
            </a:ext>
          </a:extLst>
        </p:spPr>
      </p:pic>
      <p:sp>
        <p:nvSpPr>
          <p:cNvPr id="8" name="Segnaposto contenuto 4">
            <a:extLst>
              <a:ext uri="{FF2B5EF4-FFF2-40B4-BE49-F238E27FC236}">
                <a16:creationId xmlns:a16="http://schemas.microsoft.com/office/drawing/2014/main" id="{187A3F81-9E70-40F1-BE34-02F7C121C9F5}"/>
              </a:ext>
            </a:extLst>
          </p:cNvPr>
          <p:cNvSpPr txBox="1">
            <a:spLocks/>
          </p:cNvSpPr>
          <p:nvPr/>
        </p:nvSpPr>
        <p:spPr>
          <a:xfrm>
            <a:off x="348568" y="5732553"/>
            <a:ext cx="2457850" cy="4327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it-IT" sz="2000" dirty="0"/>
              <a:t>Royal Villa</a:t>
            </a:r>
          </a:p>
        </p:txBody>
      </p:sp>
      <p:sp>
        <p:nvSpPr>
          <p:cNvPr id="9" name="Segnaposto contenuto 4">
            <a:extLst>
              <a:ext uri="{FF2B5EF4-FFF2-40B4-BE49-F238E27FC236}">
                <a16:creationId xmlns:a16="http://schemas.microsoft.com/office/drawing/2014/main" id="{74A16BCF-BF1A-42EF-812D-154ECD30360B}"/>
              </a:ext>
            </a:extLst>
          </p:cNvPr>
          <p:cNvSpPr txBox="1">
            <a:spLocks/>
          </p:cNvSpPr>
          <p:nvPr/>
        </p:nvSpPr>
        <p:spPr>
          <a:xfrm>
            <a:off x="3028864" y="5674935"/>
            <a:ext cx="2794374" cy="4327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it-IT" sz="2000" dirty="0"/>
              <a:t>Royal Gardens</a:t>
            </a:r>
          </a:p>
        </p:txBody>
      </p:sp>
      <p:sp>
        <p:nvSpPr>
          <p:cNvPr id="10" name="Segnaposto contenuto 4">
            <a:extLst>
              <a:ext uri="{FF2B5EF4-FFF2-40B4-BE49-F238E27FC236}">
                <a16:creationId xmlns:a16="http://schemas.microsoft.com/office/drawing/2014/main" id="{FAEF0E8B-681E-4228-9B0D-7DF0B0CD74F1}"/>
              </a:ext>
            </a:extLst>
          </p:cNvPr>
          <p:cNvSpPr txBox="1">
            <a:spLocks/>
          </p:cNvSpPr>
          <p:nvPr/>
        </p:nvSpPr>
        <p:spPr>
          <a:xfrm>
            <a:off x="5954090" y="5674935"/>
            <a:ext cx="2794374" cy="4327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it-IT" sz="2000" dirty="0"/>
              <a:t>Monza Park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648072"/>
          </a:xfrm>
        </p:spPr>
        <p:txBody>
          <a:bodyPr>
            <a:normAutofit/>
          </a:bodyPr>
          <a:lstStyle/>
          <a:p>
            <a:pPr marL="0" indent="0">
              <a:buNone/>
            </a:pPr>
            <a:r>
              <a:rPr lang="en-US" b="1" dirty="0"/>
              <a:t>Monza Park Festival - pictures of events</a:t>
            </a:r>
            <a:r>
              <a:rPr lang="en-US" sz="3000" b="1" dirty="0"/>
              <a:t> </a:t>
            </a:r>
            <a:endParaRPr lang="it-IT" sz="3000" b="1" dirty="0"/>
          </a:p>
        </p:txBody>
      </p:sp>
      <p:pic>
        <p:nvPicPr>
          <p:cNvPr id="1028" name="Picture 4" descr="https://www.festivaldelparcodimonza.it/images/2019/fotografie/Angelo-Biraghi/Biraghi%20Angelo_%201%20(33).jpg">
            <a:extLst>
              <a:ext uri="{FF2B5EF4-FFF2-40B4-BE49-F238E27FC236}">
                <a16:creationId xmlns:a16="http://schemas.microsoft.com/office/drawing/2014/main" id="{02AAA105-01C7-4402-B7F0-A07FD3CE43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5744" y="212775"/>
            <a:ext cx="4355974" cy="29032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festivaldelparcodimonza.it/images/2019/fotografie/Angelo-Biraghi/Biraghi%20Angelo_%201%20(2).jpg">
            <a:extLst>
              <a:ext uri="{FF2B5EF4-FFF2-40B4-BE49-F238E27FC236}">
                <a16:creationId xmlns:a16="http://schemas.microsoft.com/office/drawing/2014/main" id="{E6111783-4CA4-4925-A41F-070892BD78B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82" y="285613"/>
            <a:ext cx="4246689" cy="283038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www.festivaldelparcodimonza.it/images/2019/fotografie/Danilo-Civati/Varie_Mirabello_03_IMG_6653.jpg">
            <a:extLst>
              <a:ext uri="{FF2B5EF4-FFF2-40B4-BE49-F238E27FC236}">
                <a16:creationId xmlns:a16="http://schemas.microsoft.com/office/drawing/2014/main" id="{9F1B7646-B741-4AC3-B90C-38E537D1E34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5744" y="3429000"/>
            <a:ext cx="4355972" cy="290322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www.festivaldelparcodimonza.it/images/2019/fotografie/Dario-Piovera/Concerto%20Duo%20di%20Milano_foto%20Dario%20Piovera__DSF4202.jpg">
            <a:extLst>
              <a:ext uri="{FF2B5EF4-FFF2-40B4-BE49-F238E27FC236}">
                <a16:creationId xmlns:a16="http://schemas.microsoft.com/office/drawing/2014/main" id="{0C6F7A78-F10E-4DC2-BCFB-453DB7215EC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6411" y="3429000"/>
            <a:ext cx="4355974" cy="2903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529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648072"/>
          </a:xfrm>
        </p:spPr>
        <p:txBody>
          <a:bodyPr>
            <a:normAutofit/>
          </a:bodyPr>
          <a:lstStyle/>
          <a:p>
            <a:pPr marL="0" indent="0">
              <a:buNone/>
            </a:pPr>
            <a:r>
              <a:rPr lang="en-US" b="1" dirty="0"/>
              <a:t>Monza Park Festival - pictures of events</a:t>
            </a:r>
            <a:r>
              <a:rPr lang="en-US" sz="3000" b="1" dirty="0"/>
              <a:t> </a:t>
            </a:r>
            <a:endParaRPr lang="it-IT" sz="3000" b="1" dirty="0"/>
          </a:p>
        </p:txBody>
      </p:sp>
      <p:pic>
        <p:nvPicPr>
          <p:cNvPr id="3074" name="Picture 2" descr="https://www.festivaldelparcodimonza.it/images/2019/fotografie/Emanuela-Spano/EMASPAEOSR-7209.jpg">
            <a:extLst>
              <a:ext uri="{FF2B5EF4-FFF2-40B4-BE49-F238E27FC236}">
                <a16:creationId xmlns:a16="http://schemas.microsoft.com/office/drawing/2014/main" id="{A6289EB7-4A63-4600-932E-669DFDE124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7944" y="94555"/>
            <a:ext cx="5002970" cy="333444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www.festivaldelparcodimonza.it/images/2019/fotografie/Emanuela-Spano/SLOWFOOD_EMASPAEOSR-7061%20(4).jpg">
            <a:extLst>
              <a:ext uri="{FF2B5EF4-FFF2-40B4-BE49-F238E27FC236}">
                <a16:creationId xmlns:a16="http://schemas.microsoft.com/office/drawing/2014/main" id="{F17C9D6E-1841-4DB4-BAD5-0EF5ADE4FBE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752" y="94555"/>
            <a:ext cx="4068056" cy="271133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www.festivaldelparcodimonza.it/images/2019/fotografie/Enrica-Bosisio/visite%20guidate%20mirabello-enricabosisio-02visite%20guidate%20mirabello-enricabosisioCFMz-01.jpg.jpg">
            <a:extLst>
              <a:ext uri="{FF2B5EF4-FFF2-40B4-BE49-F238E27FC236}">
                <a16:creationId xmlns:a16="http://schemas.microsoft.com/office/drawing/2014/main" id="{39198D78-AE1D-4F25-A917-1C8369A6700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3573714"/>
            <a:ext cx="4247566" cy="31856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www.festivaldelparcodimonza.it/images/2019/fotografie/Salvatore-Tassone/TassoneSalvatore-FestParcoMonza-MuliniAsciutti-105.jpg">
            <a:extLst>
              <a:ext uri="{FF2B5EF4-FFF2-40B4-BE49-F238E27FC236}">
                <a16:creationId xmlns:a16="http://schemas.microsoft.com/office/drawing/2014/main" id="{41AE85B8-CC47-4E4A-98D8-78A4572862A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6" y="3702463"/>
            <a:ext cx="3994858" cy="2928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101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fontScale="92500" lnSpcReduction="10000"/>
          </a:bodyPr>
          <a:lstStyle/>
          <a:p>
            <a:pPr marL="0" indent="0">
              <a:buNone/>
            </a:pPr>
            <a:r>
              <a:rPr lang="en-US" b="1" dirty="0"/>
              <a:t>Tenders &amp; Regulations</a:t>
            </a:r>
            <a:endParaRPr lang="en-US" dirty="0"/>
          </a:p>
          <a:p>
            <a:pPr marL="0" indent="0">
              <a:buNone/>
            </a:pPr>
            <a:r>
              <a:rPr lang="en-US" sz="2400" dirty="0"/>
              <a:t>o   Title and description event: </a:t>
            </a:r>
            <a:r>
              <a:rPr lang="en-US" sz="2400" b="1" dirty="0"/>
              <a:t>Run for Life</a:t>
            </a:r>
            <a:endParaRPr lang="en-US" sz="2400" dirty="0"/>
          </a:p>
          <a:p>
            <a:pPr marL="0" indent="0">
              <a:buNone/>
            </a:pPr>
            <a:r>
              <a:rPr lang="en-US" sz="2400" dirty="0"/>
              <a:t>o   Date (held): </a:t>
            </a:r>
            <a:r>
              <a:rPr lang="en-US" sz="2400" b="1" dirty="0"/>
              <a:t>11/10/2020</a:t>
            </a:r>
          </a:p>
          <a:p>
            <a:pPr marL="0" indent="0">
              <a:buNone/>
            </a:pPr>
            <a:r>
              <a:rPr lang="en-US" sz="2400" dirty="0"/>
              <a:t>o   Participants: </a:t>
            </a:r>
            <a:r>
              <a:rPr lang="en-US" sz="2400" b="1" dirty="0"/>
              <a:t>2000 people</a:t>
            </a:r>
          </a:p>
          <a:p>
            <a:pPr marL="0" indent="0">
              <a:buNone/>
            </a:pPr>
            <a:r>
              <a:rPr lang="en-US" sz="2400" dirty="0"/>
              <a:t>o   Type of service to be assigned: </a:t>
            </a:r>
            <a:r>
              <a:rPr lang="en-US" sz="2400" b="1" dirty="0"/>
              <a:t>run for charity</a:t>
            </a:r>
          </a:p>
          <a:p>
            <a:pPr marL="0" indent="0">
              <a:buNone/>
            </a:pPr>
            <a:r>
              <a:rPr lang="en-US" sz="2400" dirty="0"/>
              <a:t>o   CAM included:</a:t>
            </a:r>
            <a:r>
              <a:rPr lang="en-US" sz="2400" b="1" dirty="0"/>
              <a:t> e-tickets and digital communication, reused stands, disabled accessibility, environmental training for participants and volunteers, logistic with low impact vehicles.</a:t>
            </a:r>
          </a:p>
          <a:p>
            <a:pPr marL="0" indent="0">
              <a:buNone/>
            </a:pPr>
            <a:r>
              <a:rPr lang="en-US" sz="2400" dirty="0"/>
              <a:t>o   Monitoring strategy</a:t>
            </a:r>
          </a:p>
          <a:p>
            <a:pPr marL="0" indent="0">
              <a:buNone/>
            </a:pPr>
            <a:r>
              <a:rPr lang="it-IT" sz="2400" dirty="0"/>
              <a:t>https://www.endu.net/it/events/run-for-life/results</a:t>
            </a:r>
          </a:p>
          <a:p>
            <a:pPr marL="0" indent="0">
              <a:buNone/>
            </a:pPr>
            <a:r>
              <a:rPr lang="it-IT" sz="2400" dirty="0"/>
              <a:t>Pictures:</a:t>
            </a:r>
          </a:p>
          <a:p>
            <a:pPr marL="0" indent="0">
              <a:buNone/>
            </a:pPr>
            <a:r>
              <a:rPr lang="it-IT" sz="2400" dirty="0"/>
              <a:t>https://foto.podisti.net/f417261373?fbclid=IwAR0E6X8WQn5Sxb5x4Bx3lq8RRloGo7DsKvE26SllFoFtYUsUSJqeztB_h5c</a:t>
            </a:r>
            <a:endParaRPr lang="en-US" sz="2400" dirty="0"/>
          </a:p>
        </p:txBody>
      </p:sp>
    </p:spTree>
    <p:extLst>
      <p:ext uri="{BB962C8B-B14F-4D97-AF65-F5344CB8AC3E}">
        <p14:creationId xmlns:p14="http://schemas.microsoft.com/office/powerpoint/2010/main" val="661917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2411760" y="260648"/>
            <a:ext cx="6732240" cy="648072"/>
          </a:xfrm>
        </p:spPr>
        <p:txBody>
          <a:bodyPr>
            <a:normAutofit/>
          </a:bodyPr>
          <a:lstStyle/>
          <a:p>
            <a:pPr marL="0" indent="0">
              <a:buNone/>
            </a:pPr>
            <a:r>
              <a:rPr lang="en-US" b="1" dirty="0"/>
              <a:t>Run for life - pictures</a:t>
            </a:r>
            <a:endParaRPr lang="it-IT" sz="3000" b="1" dirty="0"/>
          </a:p>
        </p:txBody>
      </p:sp>
      <p:pic>
        <p:nvPicPr>
          <p:cNvPr id="4" name="Immagine 3">
            <a:extLst>
              <a:ext uri="{FF2B5EF4-FFF2-40B4-BE49-F238E27FC236}">
                <a16:creationId xmlns:a16="http://schemas.microsoft.com/office/drawing/2014/main" id="{FF8E7C41-4091-48D9-BB27-4769F1B06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124744"/>
            <a:ext cx="3982967" cy="5633864"/>
          </a:xfrm>
          <a:prstGeom prst="rect">
            <a:avLst/>
          </a:prstGeom>
        </p:spPr>
      </p:pic>
      <p:sp>
        <p:nvSpPr>
          <p:cNvPr id="10" name="Segnaposto contenuto 4">
            <a:extLst>
              <a:ext uri="{FF2B5EF4-FFF2-40B4-BE49-F238E27FC236}">
                <a16:creationId xmlns:a16="http://schemas.microsoft.com/office/drawing/2014/main" id="{0133835F-45F3-437E-A0D8-5E10CEACA90A}"/>
              </a:ext>
            </a:extLst>
          </p:cNvPr>
          <p:cNvSpPr txBox="1">
            <a:spLocks/>
          </p:cNvSpPr>
          <p:nvPr/>
        </p:nvSpPr>
        <p:spPr>
          <a:xfrm>
            <a:off x="4788024" y="1561830"/>
            <a:ext cx="4355976" cy="64807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b="1" dirty="0"/>
              <a:t>Postponed event</a:t>
            </a:r>
            <a:endParaRPr lang="it-IT" sz="3000" b="1" dirty="0"/>
          </a:p>
        </p:txBody>
      </p:sp>
      <p:pic>
        <p:nvPicPr>
          <p:cNvPr id="6" name="Immagine 5">
            <a:extLst>
              <a:ext uri="{FF2B5EF4-FFF2-40B4-BE49-F238E27FC236}">
                <a16:creationId xmlns:a16="http://schemas.microsoft.com/office/drawing/2014/main" id="{59D166F2-92FB-41DD-AF71-11D35A8A21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4049" y="2420888"/>
            <a:ext cx="5220366" cy="3478662"/>
          </a:xfrm>
          <a:prstGeom prst="rect">
            <a:avLst/>
          </a:prstGeom>
        </p:spPr>
      </p:pic>
    </p:spTree>
    <p:extLst>
      <p:ext uri="{BB962C8B-B14F-4D97-AF65-F5344CB8AC3E}">
        <p14:creationId xmlns:p14="http://schemas.microsoft.com/office/powerpoint/2010/main" val="3616451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2411760" y="260648"/>
            <a:ext cx="6732240" cy="648072"/>
          </a:xfrm>
        </p:spPr>
        <p:txBody>
          <a:bodyPr>
            <a:normAutofit/>
          </a:bodyPr>
          <a:lstStyle/>
          <a:p>
            <a:pPr marL="0" indent="0">
              <a:buNone/>
            </a:pPr>
            <a:r>
              <a:rPr lang="en-US" b="1" dirty="0"/>
              <a:t>Run for life - pictures</a:t>
            </a:r>
            <a:endParaRPr lang="it-IT" sz="3000" b="1" dirty="0"/>
          </a:p>
        </p:txBody>
      </p:sp>
      <p:pic>
        <p:nvPicPr>
          <p:cNvPr id="3" name="Immagine 2">
            <a:extLst>
              <a:ext uri="{FF2B5EF4-FFF2-40B4-BE49-F238E27FC236}">
                <a16:creationId xmlns:a16="http://schemas.microsoft.com/office/drawing/2014/main" id="{0E297252-1CAB-4890-8FBC-7FD5A482C3FC}"/>
              </a:ext>
            </a:extLst>
          </p:cNvPr>
          <p:cNvPicPr>
            <a:picLocks noChangeAspect="1"/>
          </p:cNvPicPr>
          <p:nvPr/>
        </p:nvPicPr>
        <p:blipFill>
          <a:blip r:embed="rId3"/>
          <a:stretch>
            <a:fillRect/>
          </a:stretch>
        </p:blipFill>
        <p:spPr>
          <a:xfrm>
            <a:off x="1043608" y="1052736"/>
            <a:ext cx="7620000" cy="5076825"/>
          </a:xfrm>
          <a:prstGeom prst="rect">
            <a:avLst/>
          </a:prstGeom>
        </p:spPr>
      </p:pic>
    </p:spTree>
    <p:extLst>
      <p:ext uri="{BB962C8B-B14F-4D97-AF65-F5344CB8AC3E}">
        <p14:creationId xmlns:p14="http://schemas.microsoft.com/office/powerpoint/2010/main" val="2637627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2411760" y="260648"/>
            <a:ext cx="6732240" cy="648072"/>
          </a:xfrm>
        </p:spPr>
        <p:txBody>
          <a:bodyPr>
            <a:normAutofit/>
          </a:bodyPr>
          <a:lstStyle/>
          <a:p>
            <a:pPr marL="0" indent="0">
              <a:buNone/>
            </a:pPr>
            <a:r>
              <a:rPr lang="en-US" b="1" dirty="0"/>
              <a:t>Run for life - pictures</a:t>
            </a:r>
            <a:endParaRPr lang="it-IT" sz="3000" b="1" dirty="0"/>
          </a:p>
        </p:txBody>
      </p:sp>
      <p:pic>
        <p:nvPicPr>
          <p:cNvPr id="5" name="Immagine 4">
            <a:extLst>
              <a:ext uri="{FF2B5EF4-FFF2-40B4-BE49-F238E27FC236}">
                <a16:creationId xmlns:a16="http://schemas.microsoft.com/office/drawing/2014/main" id="{CAF8B157-93A5-4DAB-971E-49B967BF7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3494048"/>
            <a:ext cx="5004048" cy="3333947"/>
          </a:xfrm>
          <a:prstGeom prst="rect">
            <a:avLst/>
          </a:prstGeom>
        </p:spPr>
      </p:pic>
      <p:pic>
        <p:nvPicPr>
          <p:cNvPr id="7" name="Immagine 6" descr="Immagine che contiene cielo, erba, persona, esterni&#10;&#10;Descrizione generata automaticamente">
            <a:extLst>
              <a:ext uri="{FF2B5EF4-FFF2-40B4-BE49-F238E27FC236}">
                <a16:creationId xmlns:a16="http://schemas.microsoft.com/office/drawing/2014/main" id="{320C2A2B-55B8-4885-B12F-10E1852E91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2905"/>
            <a:ext cx="4714669" cy="3141148"/>
          </a:xfrm>
          <a:prstGeom prst="rect">
            <a:avLst/>
          </a:prstGeom>
        </p:spPr>
      </p:pic>
      <p:pic>
        <p:nvPicPr>
          <p:cNvPr id="9" name="Immagine 8" descr="Immagine che contiene testo&#10;&#10;Descrizione generata automaticamente">
            <a:extLst>
              <a:ext uri="{FF2B5EF4-FFF2-40B4-BE49-F238E27FC236}">
                <a16:creationId xmlns:a16="http://schemas.microsoft.com/office/drawing/2014/main" id="{C8299983-7AF3-47BB-822B-9579C4E53E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428999"/>
            <a:ext cx="4572000" cy="3046095"/>
          </a:xfrm>
          <a:prstGeom prst="rect">
            <a:avLst/>
          </a:prstGeom>
        </p:spPr>
      </p:pic>
      <p:pic>
        <p:nvPicPr>
          <p:cNvPr id="11" name="Immagine 10" descr="Immagine che contiene testo, albero, esterni, segnale&#10;&#10;Descrizione generata automaticamente">
            <a:extLst>
              <a:ext uri="{FF2B5EF4-FFF2-40B4-BE49-F238E27FC236}">
                <a16:creationId xmlns:a16="http://schemas.microsoft.com/office/drawing/2014/main" id="{9D3B0ACC-B184-4153-B173-70AF87F9FC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9633" y="528003"/>
            <a:ext cx="4474367" cy="2981047"/>
          </a:xfrm>
          <a:prstGeom prst="rect">
            <a:avLst/>
          </a:prstGeom>
        </p:spPr>
      </p:pic>
    </p:spTree>
    <p:extLst>
      <p:ext uri="{BB962C8B-B14F-4D97-AF65-F5344CB8AC3E}">
        <p14:creationId xmlns:p14="http://schemas.microsoft.com/office/powerpoint/2010/main" val="4246229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lnSpcReduction="10000"/>
          </a:bodyPr>
          <a:lstStyle/>
          <a:p>
            <a:pPr marL="0" indent="0">
              <a:buNone/>
            </a:pPr>
            <a:r>
              <a:rPr lang="en-US" b="1" dirty="0"/>
              <a:t>Tenders &amp; Regulations</a:t>
            </a:r>
            <a:endParaRPr lang="en-US" dirty="0"/>
          </a:p>
          <a:p>
            <a:pPr marL="0" indent="0">
              <a:buNone/>
            </a:pPr>
            <a:r>
              <a:rPr lang="en-US" sz="2400" dirty="0"/>
              <a:t>o   Title and description event: </a:t>
            </a:r>
            <a:r>
              <a:rPr lang="en-US" sz="2400" b="1" dirty="0"/>
              <a:t>Monza Park Festival</a:t>
            </a:r>
            <a:endParaRPr lang="en-US" sz="2400" dirty="0"/>
          </a:p>
          <a:p>
            <a:pPr marL="0" indent="0">
              <a:buNone/>
            </a:pPr>
            <a:r>
              <a:rPr lang="en-US" sz="2400" dirty="0"/>
              <a:t>o   Date (held): </a:t>
            </a:r>
            <a:r>
              <a:rPr lang="en-US" sz="2400" b="1" dirty="0"/>
              <a:t>25/10/2020 online</a:t>
            </a:r>
          </a:p>
          <a:p>
            <a:pPr marL="0" indent="0">
              <a:buNone/>
            </a:pPr>
            <a:r>
              <a:rPr lang="en-US" sz="2400" dirty="0"/>
              <a:t>o   Participants: </a:t>
            </a:r>
            <a:r>
              <a:rPr lang="en-US" sz="2400" b="1" dirty="0"/>
              <a:t>14000 people online, 65 events, 60 </a:t>
            </a:r>
            <a:r>
              <a:rPr lang="en-US" sz="2400" b="1" dirty="0" err="1"/>
              <a:t>voluteers</a:t>
            </a:r>
            <a:r>
              <a:rPr lang="en-US" sz="2400" b="1" dirty="0"/>
              <a:t>, 37 local associations</a:t>
            </a:r>
          </a:p>
          <a:p>
            <a:pPr marL="0" indent="0">
              <a:buNone/>
            </a:pPr>
            <a:r>
              <a:rPr lang="en-US" sz="2400" dirty="0"/>
              <a:t>o   Type of service to be assigned: </a:t>
            </a:r>
            <a:r>
              <a:rPr lang="en-US" sz="2400" b="1" dirty="0"/>
              <a:t>virtual tour through Monza Park, health workshops, virtual tour in historical buildings, concerts, cultural workshops, kids laboratories, virtual photography exhibitions</a:t>
            </a:r>
          </a:p>
          <a:p>
            <a:pPr marL="0" indent="0">
              <a:buNone/>
            </a:pPr>
            <a:r>
              <a:rPr lang="en-US" sz="2400" dirty="0"/>
              <a:t>o   CAM included:</a:t>
            </a:r>
            <a:r>
              <a:rPr lang="en-US" sz="2400" b="1" dirty="0"/>
              <a:t> e-tickets and digital communication, waste recycling, disabled accessibility, environmental training for participants and volunteers, logistic with low impact vehicles.</a:t>
            </a:r>
          </a:p>
          <a:p>
            <a:pPr marL="0" indent="0">
              <a:buNone/>
            </a:pPr>
            <a:r>
              <a:rPr lang="en-US" sz="2400" dirty="0"/>
              <a:t>o   Monitoring strategy: https://www.youtube.com/watch?v=5LxOQiv7VsQ</a:t>
            </a:r>
          </a:p>
        </p:txBody>
      </p:sp>
    </p:spTree>
    <p:extLst>
      <p:ext uri="{BB962C8B-B14F-4D97-AF65-F5344CB8AC3E}">
        <p14:creationId xmlns:p14="http://schemas.microsoft.com/office/powerpoint/2010/main" val="945941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2411760" y="260648"/>
            <a:ext cx="6732240" cy="648072"/>
          </a:xfrm>
        </p:spPr>
        <p:txBody>
          <a:bodyPr>
            <a:normAutofit/>
          </a:bodyPr>
          <a:lstStyle/>
          <a:p>
            <a:pPr marL="0" indent="0">
              <a:buNone/>
            </a:pPr>
            <a:r>
              <a:rPr lang="en-US" b="1" dirty="0"/>
              <a:t>Monza park Fest - pictures</a:t>
            </a:r>
            <a:endParaRPr lang="it-IT" sz="3000" b="1" dirty="0"/>
          </a:p>
        </p:txBody>
      </p:sp>
      <p:pic>
        <p:nvPicPr>
          <p:cNvPr id="4" name="Immagine 3">
            <a:extLst>
              <a:ext uri="{FF2B5EF4-FFF2-40B4-BE49-F238E27FC236}">
                <a16:creationId xmlns:a16="http://schemas.microsoft.com/office/drawing/2014/main" id="{EC5C6472-B7E2-4FB2-A1EC-A47B1DEA3FAA}"/>
              </a:ext>
            </a:extLst>
          </p:cNvPr>
          <p:cNvPicPr>
            <a:picLocks noChangeAspect="1"/>
          </p:cNvPicPr>
          <p:nvPr/>
        </p:nvPicPr>
        <p:blipFill>
          <a:blip r:embed="rId3"/>
          <a:stretch>
            <a:fillRect/>
          </a:stretch>
        </p:blipFill>
        <p:spPr>
          <a:xfrm>
            <a:off x="1475656" y="1484784"/>
            <a:ext cx="7164288" cy="5183310"/>
          </a:xfrm>
          <a:prstGeom prst="rect">
            <a:avLst/>
          </a:prstGeom>
        </p:spPr>
      </p:pic>
    </p:spTree>
    <p:extLst>
      <p:ext uri="{BB962C8B-B14F-4D97-AF65-F5344CB8AC3E}">
        <p14:creationId xmlns:p14="http://schemas.microsoft.com/office/powerpoint/2010/main" val="9598610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en-US" b="1" dirty="0"/>
              <a:t>Consortium Contacts </a:t>
            </a:r>
          </a:p>
          <a:p>
            <a:pPr marL="0" indent="0">
              <a:spcAft>
                <a:spcPts val="600"/>
              </a:spcAft>
              <a:buNone/>
            </a:pPr>
            <a:r>
              <a:rPr lang="it-IT" sz="2400" dirty="0"/>
              <a:t>Consorzio Villa Reale e Parco di Monza</a:t>
            </a:r>
          </a:p>
          <a:p>
            <a:pPr marL="0" indent="0">
              <a:spcAft>
                <a:spcPts val="600"/>
              </a:spcAft>
              <a:buNone/>
            </a:pPr>
            <a:r>
              <a:rPr lang="it-IT" sz="2000" dirty="0">
                <a:hlinkClick r:id="rId3"/>
              </a:rPr>
              <a:t>Viale </a:t>
            </a:r>
            <a:r>
              <a:rPr lang="it-IT" sz="2000" dirty="0" err="1">
                <a:hlinkClick r:id="rId3"/>
              </a:rPr>
              <a:t>Mirabellino</a:t>
            </a:r>
            <a:r>
              <a:rPr lang="it-IT" sz="2000" dirty="0">
                <a:hlinkClick r:id="rId3"/>
              </a:rPr>
              <a:t> 2 - 20900 Monza (MB)</a:t>
            </a:r>
            <a:br>
              <a:rPr lang="it-IT" sz="2000" dirty="0"/>
            </a:br>
            <a:r>
              <a:rPr lang="it-IT" sz="2000" dirty="0"/>
              <a:t>Tax </a:t>
            </a:r>
            <a:r>
              <a:rPr lang="it-IT" sz="2000" dirty="0" err="1"/>
              <a:t>number</a:t>
            </a:r>
            <a:r>
              <a:rPr lang="it-IT" sz="2000" dirty="0"/>
              <a:t> 94616340157</a:t>
            </a:r>
            <a:br>
              <a:rPr lang="it-IT" sz="2000" dirty="0"/>
            </a:br>
            <a:r>
              <a:rPr lang="it-IT" sz="2000" dirty="0"/>
              <a:t>Tel: +39 039.394641</a:t>
            </a:r>
            <a:br>
              <a:rPr lang="it-IT" sz="2000" dirty="0"/>
            </a:br>
            <a:r>
              <a:rPr lang="it-IT" sz="2000" dirty="0"/>
              <a:t>Fax: + 39 039.384113</a:t>
            </a:r>
            <a:br>
              <a:rPr lang="it-IT" sz="2000" dirty="0"/>
            </a:br>
            <a:r>
              <a:rPr lang="it-IT" sz="2000" dirty="0"/>
              <a:t>E-Mail: </a:t>
            </a:r>
            <a:r>
              <a:rPr lang="it-IT" sz="2000" dirty="0">
                <a:hlinkClick r:id="rId4"/>
              </a:rPr>
              <a:t>info@reggiadimonza.it</a:t>
            </a:r>
            <a:br>
              <a:rPr lang="it-IT" sz="2000" dirty="0"/>
            </a:br>
            <a:r>
              <a:rPr lang="it-IT" sz="2000" dirty="0"/>
              <a:t>Certified E-Mail: </a:t>
            </a:r>
            <a:r>
              <a:rPr lang="it-IT" sz="2000" dirty="0">
                <a:hlinkClick r:id="rId5"/>
              </a:rPr>
              <a:t>reggiadimonza@pec.it</a:t>
            </a:r>
            <a:endParaRPr lang="en-US" sz="2000" b="1" dirty="0"/>
          </a:p>
          <a:p>
            <a:pPr marL="0" indent="0">
              <a:buNone/>
            </a:pPr>
            <a:endParaRPr lang="en-US" sz="2000" b="1" dirty="0"/>
          </a:p>
        </p:txBody>
      </p:sp>
    </p:spTree>
    <p:extLst>
      <p:ext uri="{BB962C8B-B14F-4D97-AF65-F5344CB8AC3E}">
        <p14:creationId xmlns:p14="http://schemas.microsoft.com/office/powerpoint/2010/main" val="1536862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lnSpcReduction="10000"/>
          </a:bodyPr>
          <a:lstStyle/>
          <a:p>
            <a:pPr marL="0" indent="0">
              <a:buNone/>
            </a:pPr>
            <a:r>
              <a:rPr lang="it-IT" b="1" dirty="0"/>
              <a:t>One Public Company and </a:t>
            </a:r>
            <a:r>
              <a:rPr lang="it-IT" b="1" dirty="0" err="1"/>
              <a:t>his</a:t>
            </a:r>
            <a:r>
              <a:rPr lang="it-IT" b="1" dirty="0"/>
              <a:t> 7 shareholders</a:t>
            </a:r>
          </a:p>
          <a:p>
            <a:pPr marL="0" indent="0">
              <a:buNone/>
            </a:pPr>
            <a:r>
              <a:rPr lang="en-US" sz="2800" dirty="0"/>
              <a:t>Established in 2009, Consortium’s goal is to enhance the Royal Palace of Monza, with its Royal Villa and the Park, carrying out its restoration and guaranteeing its planned conservation, with a view to improving public enjoyment.</a:t>
            </a:r>
          </a:p>
          <a:p>
            <a:pPr marL="0" indent="0">
              <a:buNone/>
            </a:pPr>
            <a:r>
              <a:rPr lang="en-US" sz="2800" dirty="0"/>
              <a:t>It is made up of the proprietary institutions of the various sections of the Villa and Park: the </a:t>
            </a:r>
            <a:r>
              <a:rPr lang="en-US" sz="2800" b="1" dirty="0"/>
              <a:t>State</a:t>
            </a:r>
            <a:r>
              <a:rPr lang="en-US" sz="2800" dirty="0"/>
              <a:t> (Ministry of Heritage and Cultural Activities), the </a:t>
            </a:r>
            <a:r>
              <a:rPr lang="en-US" sz="2800" b="1" dirty="0"/>
              <a:t>Lombardy Region</a:t>
            </a:r>
            <a:r>
              <a:rPr lang="en-US" sz="2800" dirty="0"/>
              <a:t>, the </a:t>
            </a:r>
            <a:r>
              <a:rPr lang="en-US" sz="2800" b="1" dirty="0"/>
              <a:t>Municipality of Monza</a:t>
            </a:r>
            <a:r>
              <a:rPr lang="en-US" sz="2800" dirty="0"/>
              <a:t>, the </a:t>
            </a:r>
            <a:r>
              <a:rPr lang="en-US" sz="2800" b="1" dirty="0"/>
              <a:t>Municipality of M</a:t>
            </a:r>
            <a:r>
              <a:rPr lang="en-US" sz="2800" dirty="0"/>
              <a:t>ilan, the </a:t>
            </a:r>
            <a:r>
              <a:rPr lang="en-US" sz="2800" b="1" dirty="0"/>
              <a:t>Chamber of Commerce of Monza </a:t>
            </a:r>
            <a:r>
              <a:rPr lang="en-US" sz="2800" dirty="0"/>
              <a:t>and Brianza, the </a:t>
            </a:r>
            <a:r>
              <a:rPr lang="en-US" sz="2800" b="1" dirty="0"/>
              <a:t>Province of Monza</a:t>
            </a:r>
            <a:r>
              <a:rPr lang="en-US" sz="2800" dirty="0"/>
              <a:t> and Brianza and </a:t>
            </a:r>
            <a:r>
              <a:rPr lang="en-US" sz="2800" b="1" dirty="0"/>
              <a:t>Industrial Association of Monza </a:t>
            </a:r>
            <a:r>
              <a:rPr lang="en-US" sz="2800" dirty="0"/>
              <a:t>and Brianza.</a:t>
            </a:r>
            <a:endParaRPr lang="it-IT" sz="2800" dirty="0"/>
          </a:p>
        </p:txBody>
      </p:sp>
    </p:spTree>
    <p:extLst>
      <p:ext uri="{BB962C8B-B14F-4D97-AF65-F5344CB8AC3E}">
        <p14:creationId xmlns:p14="http://schemas.microsoft.com/office/powerpoint/2010/main" val="1072351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it-IT" b="1" dirty="0"/>
              <a:t>The Consortium in </a:t>
            </a:r>
            <a:r>
              <a:rPr lang="it-IT" b="1" dirty="0" err="1"/>
              <a:t>numbers</a:t>
            </a:r>
            <a:endParaRPr lang="it-IT" b="1" dirty="0"/>
          </a:p>
          <a:p>
            <a:pPr marL="0" indent="0">
              <a:buNone/>
            </a:pPr>
            <a:r>
              <a:rPr lang="en-US" sz="2400" dirty="0"/>
              <a:t>The Royal Villa includes about 740 rooms, including the chapel and an elegant, small theater.</a:t>
            </a:r>
          </a:p>
          <a:p>
            <a:pPr marL="0" indent="0">
              <a:buNone/>
            </a:pPr>
            <a:r>
              <a:rPr lang="en-US" sz="2400" dirty="0"/>
              <a:t>The Park with the Royal Gardens, entirely fenced for 14 km, extends for about 730 hectares, including woods, prestigious historic buildings, ancient mills, areas and agricultural buildings, restaurants, environmental education laboratories, leisure and sport areas, including the famous Monza Circuit, known worldwide as a fundamental historical stage of the "Formula 1" championship.</a:t>
            </a:r>
          </a:p>
          <a:p>
            <a:pPr marL="0" indent="0">
              <a:buNone/>
            </a:pPr>
            <a:r>
              <a:rPr lang="en-US" sz="2400" dirty="0"/>
              <a:t>Up to 60.000 people per day enjoy the whole area.</a:t>
            </a:r>
            <a:endParaRPr lang="it-IT" sz="2400" dirty="0"/>
          </a:p>
        </p:txBody>
      </p:sp>
    </p:spTree>
    <p:extLst>
      <p:ext uri="{BB962C8B-B14F-4D97-AF65-F5344CB8AC3E}">
        <p14:creationId xmlns:p14="http://schemas.microsoft.com/office/powerpoint/2010/main" val="1521842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lnSpcReduction="10000"/>
          </a:bodyPr>
          <a:lstStyle/>
          <a:p>
            <a:pPr marL="0" indent="0">
              <a:buNone/>
            </a:pPr>
            <a:r>
              <a:rPr lang="it-IT" b="1" dirty="0"/>
              <a:t>The Consortium and the </a:t>
            </a:r>
            <a:r>
              <a:rPr lang="it-IT" b="1" dirty="0" err="1"/>
              <a:t>GreenFEST</a:t>
            </a:r>
            <a:r>
              <a:rPr lang="it-IT" b="1" dirty="0"/>
              <a:t> project</a:t>
            </a:r>
          </a:p>
          <a:p>
            <a:pPr marL="0" indent="0">
              <a:buNone/>
            </a:pPr>
            <a:r>
              <a:rPr lang="en-US" sz="2600" dirty="0"/>
              <a:t>The Consortium manage Festivals and Events held in the whole area in two ways:</a:t>
            </a:r>
          </a:p>
          <a:p>
            <a:pPr marL="514350" indent="-514350">
              <a:buAutoNum type="alphaLcParenR"/>
            </a:pPr>
            <a:r>
              <a:rPr lang="en-US" sz="2600" dirty="0"/>
              <a:t>Internal General Regulation</a:t>
            </a:r>
          </a:p>
          <a:p>
            <a:pPr marL="514350" indent="-514350">
              <a:buAutoNum type="alphaLcParenR"/>
            </a:pPr>
            <a:r>
              <a:rPr lang="en-US" sz="2600" dirty="0"/>
              <a:t>Concession Provision (no Tender procedures)</a:t>
            </a:r>
          </a:p>
          <a:p>
            <a:pPr marL="0" indent="0">
              <a:buNone/>
            </a:pPr>
            <a:r>
              <a:rPr lang="en-US" sz="2600" dirty="0"/>
              <a:t>MEC have to be implemented both in a) and b) as contractual clause.</a:t>
            </a:r>
          </a:p>
          <a:p>
            <a:pPr marL="0" indent="0">
              <a:buNone/>
            </a:pPr>
            <a:r>
              <a:rPr lang="en-US" sz="2600" dirty="0"/>
              <a:t>The cultural activities in the Monza Park foresee a strong influx of public in a limited amount of time.</a:t>
            </a:r>
          </a:p>
          <a:p>
            <a:pPr marL="0" indent="0">
              <a:buNone/>
            </a:pPr>
            <a:r>
              <a:rPr lang="en-US" sz="2600" dirty="0"/>
              <a:t>The activities carried out by the Monza Park involve different stakeholders, which should be adequately trained in the Environmental Impact and Evaluation.</a:t>
            </a:r>
          </a:p>
        </p:txBody>
      </p:sp>
    </p:spTree>
    <p:extLst>
      <p:ext uri="{BB962C8B-B14F-4D97-AF65-F5344CB8AC3E}">
        <p14:creationId xmlns:p14="http://schemas.microsoft.com/office/powerpoint/2010/main" val="3257479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it-IT" b="1" dirty="0"/>
              <a:t>The Consortium staff</a:t>
            </a:r>
          </a:p>
          <a:p>
            <a:pPr marL="0" indent="0">
              <a:buNone/>
            </a:pPr>
            <a:r>
              <a:rPr lang="it-IT" sz="3000" i="1" u="sng" dirty="0" err="1"/>
              <a:t>Internal</a:t>
            </a:r>
            <a:r>
              <a:rPr lang="it-IT" sz="3000" i="1" u="sng" dirty="0"/>
              <a:t> staff</a:t>
            </a:r>
          </a:p>
          <a:p>
            <a:pPr marL="0" indent="0">
              <a:buNone/>
            </a:pPr>
            <a:r>
              <a:rPr lang="en-US" sz="2800" dirty="0"/>
              <a:t>Mr. </a:t>
            </a:r>
            <a:r>
              <a:rPr lang="en-US" sz="2800" dirty="0" err="1"/>
              <a:t>Corrado</a:t>
            </a:r>
            <a:r>
              <a:rPr lang="en-US" sz="2800" dirty="0"/>
              <a:t> Beretta – Project Manager and Communication Officer</a:t>
            </a:r>
          </a:p>
          <a:p>
            <a:pPr marL="0" indent="0">
              <a:buNone/>
            </a:pPr>
            <a:r>
              <a:rPr lang="en-US" sz="2800" dirty="0"/>
              <a:t>Mrs. Ornella </a:t>
            </a:r>
            <a:r>
              <a:rPr lang="en-US" sz="2800" dirty="0" err="1"/>
              <a:t>Cereda</a:t>
            </a:r>
            <a:r>
              <a:rPr lang="en-US" sz="2800" dirty="0"/>
              <a:t> – Administrative Officer </a:t>
            </a:r>
          </a:p>
          <a:p>
            <a:pPr marL="0" indent="0">
              <a:buNone/>
            </a:pPr>
            <a:endParaRPr lang="it-IT" sz="3000" i="1" dirty="0"/>
          </a:p>
          <a:p>
            <a:pPr marL="0" indent="0">
              <a:buNone/>
            </a:pPr>
            <a:r>
              <a:rPr lang="it-IT" sz="3000" i="1" u="sng" dirty="0" err="1"/>
              <a:t>External</a:t>
            </a:r>
            <a:r>
              <a:rPr lang="it-IT" sz="3000" i="1" u="sng" dirty="0"/>
              <a:t> staff</a:t>
            </a:r>
          </a:p>
          <a:p>
            <a:pPr marL="0" indent="0">
              <a:buNone/>
            </a:pPr>
            <a:r>
              <a:rPr lang="it-IT" sz="2800" dirty="0"/>
              <a:t>Mr. Dario Pizzarelli – GPP Expert and Energy </a:t>
            </a:r>
            <a:r>
              <a:rPr lang="it-IT" sz="2800" dirty="0" err="1"/>
              <a:t>Engineer</a:t>
            </a:r>
            <a:endParaRPr lang="it-IT" sz="2800" dirty="0"/>
          </a:p>
        </p:txBody>
      </p:sp>
    </p:spTree>
    <p:extLst>
      <p:ext uri="{BB962C8B-B14F-4D97-AF65-F5344CB8AC3E}">
        <p14:creationId xmlns:p14="http://schemas.microsoft.com/office/powerpoint/2010/main" val="675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it-IT" b="1" dirty="0"/>
              <a:t>The stakeholders </a:t>
            </a:r>
            <a:r>
              <a:rPr lang="it-IT" b="1" dirty="0" err="1"/>
              <a:t>involved</a:t>
            </a:r>
            <a:r>
              <a:rPr lang="it-IT" b="1" dirty="0"/>
              <a:t> in the </a:t>
            </a:r>
            <a:r>
              <a:rPr lang="it-IT" b="1" dirty="0" err="1"/>
              <a:t>territory</a:t>
            </a:r>
            <a:endParaRPr lang="it-IT" b="1" dirty="0"/>
          </a:p>
          <a:p>
            <a:pPr marL="0" indent="0">
              <a:buNone/>
            </a:pPr>
            <a:r>
              <a:rPr lang="it-IT" sz="2400" b="1" dirty="0">
                <a:hlinkClick r:id="rId3"/>
              </a:rPr>
              <a:t>Torrevilla Bike</a:t>
            </a:r>
            <a:r>
              <a:rPr lang="it-IT" sz="2400" dirty="0"/>
              <a:t>: </a:t>
            </a:r>
            <a:r>
              <a:rPr lang="it-IT" sz="2400" dirty="0" err="1"/>
              <a:t>since</a:t>
            </a:r>
            <a:r>
              <a:rPr lang="it-IT" sz="2400" dirty="0"/>
              <a:t> 1988 a mountain bike group with 150 </a:t>
            </a:r>
            <a:r>
              <a:rPr lang="it-IT" sz="2400" dirty="0" err="1"/>
              <a:t>members</a:t>
            </a:r>
            <a:endParaRPr lang="it-IT" sz="2400" dirty="0"/>
          </a:p>
          <a:p>
            <a:pPr marL="0" indent="0">
              <a:buNone/>
            </a:pPr>
            <a:r>
              <a:rPr lang="it-IT" sz="2400" b="1" dirty="0"/>
              <a:t>Nova Luna Association</a:t>
            </a:r>
            <a:r>
              <a:rPr lang="it-IT" sz="2400" dirty="0"/>
              <a:t>: </a:t>
            </a:r>
            <a:r>
              <a:rPr lang="it-IT" sz="2400" dirty="0" err="1"/>
              <a:t>since</a:t>
            </a:r>
            <a:r>
              <a:rPr lang="it-IT" sz="2400" dirty="0"/>
              <a:t> 1994, </a:t>
            </a:r>
            <a:r>
              <a:rPr lang="en-US" sz="2400" dirty="0"/>
              <a:t>for high quality educational and cultural initiatives, with a focus on the cultural value of the territory and by respecting the environment</a:t>
            </a:r>
            <a:r>
              <a:rPr lang="it-IT" sz="2400" dirty="0"/>
              <a:t> </a:t>
            </a:r>
          </a:p>
          <a:p>
            <a:pPr marL="0" indent="0">
              <a:buNone/>
            </a:pPr>
            <a:r>
              <a:rPr lang="it-IT" sz="2400" b="1" dirty="0">
                <a:hlinkClick r:id="rId4"/>
              </a:rPr>
              <a:t>Comitato Maria Letizia Verga and Gruppo Costa Alta</a:t>
            </a:r>
            <a:r>
              <a:rPr lang="it-IT" sz="2400" dirty="0"/>
              <a:t>: </a:t>
            </a:r>
            <a:r>
              <a:rPr lang="en-US" sz="2400" dirty="0"/>
              <a:t>200 volunteers organizing the country festival in the Monza Park, as an occasion for a different and amusing night surrounded by good food and music, but also for a fund-raising for children leukemia</a:t>
            </a:r>
          </a:p>
          <a:p>
            <a:pPr marL="0" indent="0">
              <a:buNone/>
            </a:pPr>
            <a:r>
              <a:rPr lang="it-IT" sz="2400" b="1" dirty="0">
                <a:hlinkClick r:id="rId5"/>
              </a:rPr>
              <a:t>Musicamorfosi</a:t>
            </a:r>
            <a:r>
              <a:rPr lang="it-IT" sz="2400" dirty="0"/>
              <a:t>: </a:t>
            </a:r>
            <a:r>
              <a:rPr lang="en-US" sz="2400" dirty="0"/>
              <a:t>non-profit musical association born in 2004 as a musical ensemble attentive to the experimentation of new formulas for the use of music with the involvement of other arts and languages</a:t>
            </a:r>
            <a:endParaRPr lang="it-IT" sz="2400" dirty="0"/>
          </a:p>
        </p:txBody>
      </p:sp>
    </p:spTree>
    <p:extLst>
      <p:ext uri="{BB962C8B-B14F-4D97-AF65-F5344CB8AC3E}">
        <p14:creationId xmlns:p14="http://schemas.microsoft.com/office/powerpoint/2010/main" val="1338271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lnSpcReduction="10000"/>
          </a:bodyPr>
          <a:lstStyle/>
          <a:p>
            <a:pPr marL="0" indent="0">
              <a:buNone/>
            </a:pPr>
            <a:r>
              <a:rPr lang="it-IT" b="1" dirty="0"/>
              <a:t>The stakeholders </a:t>
            </a:r>
            <a:r>
              <a:rPr lang="it-IT" b="1" dirty="0" err="1"/>
              <a:t>involved</a:t>
            </a:r>
            <a:r>
              <a:rPr lang="it-IT" b="1" dirty="0"/>
              <a:t> in the </a:t>
            </a:r>
            <a:r>
              <a:rPr lang="it-IT" b="1" dirty="0" err="1"/>
              <a:t>territory</a:t>
            </a:r>
            <a:endParaRPr lang="it-IT" b="1" dirty="0"/>
          </a:p>
          <a:p>
            <a:pPr marL="0" indent="0">
              <a:buNone/>
            </a:pPr>
            <a:r>
              <a:rPr lang="it-IT" sz="2400" b="1" dirty="0">
                <a:hlinkClick r:id="rId3"/>
              </a:rPr>
              <a:t>Consorzio Comunità Brianza</a:t>
            </a:r>
            <a:r>
              <a:rPr lang="it-IT" sz="2400" dirty="0"/>
              <a:t>: </a:t>
            </a:r>
            <a:r>
              <a:rPr lang="en-US" sz="2400" dirty="0"/>
              <a:t>a consortium of social cooperatives that promotes social initiatives and projects, participates in national projects, manages and provides, both directly and through the consortium cooperatives, socio-sanitary and educational services for public and private clients</a:t>
            </a:r>
          </a:p>
          <a:p>
            <a:pPr marL="0" indent="0">
              <a:buNone/>
            </a:pPr>
            <a:endParaRPr lang="it-IT" sz="2400" dirty="0"/>
          </a:p>
          <a:p>
            <a:pPr marL="0" indent="0">
              <a:buNone/>
            </a:pPr>
            <a:r>
              <a:rPr lang="it-IT" sz="2400" b="1" dirty="0">
                <a:hlinkClick r:id="rId4"/>
              </a:rPr>
              <a:t>Italia Runner</a:t>
            </a:r>
            <a:r>
              <a:rPr lang="it-IT" sz="2400" dirty="0"/>
              <a:t>: </a:t>
            </a:r>
            <a:r>
              <a:rPr lang="en-US" sz="2400" dirty="0"/>
              <a:t>vents, customized formats, communication and running represent Red Events. We are constantly committed to planning events that bring together people of different age groups and different athletic backgrounds, in order to make them spend a day in a healthy, energetic, modern and exciting context like the one that characterizes running events</a:t>
            </a:r>
            <a:endParaRPr lang="it-IT" sz="2400" b="1" dirty="0"/>
          </a:p>
          <a:p>
            <a:pPr marL="0" indent="0">
              <a:buNone/>
            </a:pPr>
            <a:endParaRPr lang="it-IT" sz="2400" b="1" dirty="0"/>
          </a:p>
          <a:p>
            <a:pPr marL="0" indent="0">
              <a:buNone/>
            </a:pPr>
            <a:endParaRPr lang="it-IT" sz="2400" b="1" dirty="0"/>
          </a:p>
          <a:p>
            <a:pPr marL="0" indent="0">
              <a:buNone/>
            </a:pPr>
            <a:endParaRPr lang="it-IT" b="1" dirty="0"/>
          </a:p>
        </p:txBody>
      </p:sp>
    </p:spTree>
    <p:extLst>
      <p:ext uri="{BB962C8B-B14F-4D97-AF65-F5344CB8AC3E}">
        <p14:creationId xmlns:p14="http://schemas.microsoft.com/office/powerpoint/2010/main" val="3052419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egnaposto contenuto 4"/>
          <p:cNvSpPr>
            <a:spLocks noGrp="1"/>
          </p:cNvSpPr>
          <p:nvPr>
            <p:ph sz="quarter" idx="1"/>
          </p:nvPr>
        </p:nvSpPr>
        <p:spPr>
          <a:xfrm>
            <a:off x="0" y="1196752"/>
            <a:ext cx="9144000" cy="4968552"/>
          </a:xfrm>
        </p:spPr>
        <p:txBody>
          <a:bodyPr>
            <a:normAutofit/>
          </a:bodyPr>
          <a:lstStyle/>
          <a:p>
            <a:pPr marL="0" indent="0">
              <a:buNone/>
            </a:pPr>
            <a:r>
              <a:rPr lang="it-IT" b="1" dirty="0"/>
              <a:t>The stakeholders </a:t>
            </a:r>
            <a:r>
              <a:rPr lang="it-IT" b="1" dirty="0" err="1"/>
              <a:t>involved</a:t>
            </a:r>
            <a:r>
              <a:rPr lang="it-IT" b="1" dirty="0"/>
              <a:t> in the </a:t>
            </a:r>
            <a:r>
              <a:rPr lang="it-IT" b="1" dirty="0" err="1"/>
              <a:t>territory</a:t>
            </a:r>
            <a:endParaRPr lang="it-IT" b="1" dirty="0"/>
          </a:p>
          <a:p>
            <a:pPr marL="0" indent="0">
              <a:buNone/>
            </a:pPr>
            <a:r>
              <a:rPr lang="it-IT" sz="2400" b="1" dirty="0">
                <a:hlinkClick r:id="rId3"/>
              </a:rPr>
              <a:t>Il salto asd</a:t>
            </a:r>
            <a:r>
              <a:rPr lang="it-IT" sz="2400" b="1" dirty="0"/>
              <a:t>: </a:t>
            </a:r>
            <a:r>
              <a:rPr lang="en-US" sz="2400" dirty="0"/>
              <a:t>since 2014 promoting the sports disciplines of artistic gymnastics, in particular the Olympic discipline of the elastic trampoline. It also deals with promoting sport in all its forms as an educational, training and social inclusion element. Through sport, from the elastic trampoline to fitness to </a:t>
            </a:r>
            <a:r>
              <a:rPr lang="en-US" sz="2400" dirty="0" err="1"/>
              <a:t>tunning</a:t>
            </a:r>
            <a:r>
              <a:rPr lang="en-US" sz="2400" dirty="0"/>
              <a:t>, it is possible to approach and involve people, especially children who normally would not have the possibility of equal relationships and complex social relationships, as well as children with cognitive disabilities in integration and inclusion paths.</a:t>
            </a:r>
            <a:endParaRPr lang="it-IT" sz="2400" b="1" dirty="0"/>
          </a:p>
          <a:p>
            <a:pPr marL="0" indent="0">
              <a:buNone/>
            </a:pPr>
            <a:r>
              <a:rPr lang="it-IT" sz="2400" b="1" dirty="0">
                <a:hlinkClick r:id="rId4"/>
              </a:rPr>
              <a:t>MG Sport</a:t>
            </a:r>
            <a:r>
              <a:rPr lang="it-IT" sz="2400" dirty="0"/>
              <a:t>: </a:t>
            </a:r>
            <a:r>
              <a:rPr lang="en-US" sz="2400" dirty="0"/>
              <a:t>the reference point for all operators who intend to develop their presence in the sports sector by building integrated marketing, communication and business plan paths</a:t>
            </a:r>
            <a:endParaRPr lang="it-IT" sz="2400" b="1" dirty="0"/>
          </a:p>
          <a:p>
            <a:pPr marL="0" indent="0">
              <a:buNone/>
            </a:pPr>
            <a:endParaRPr lang="it-IT" sz="2400" b="1" dirty="0"/>
          </a:p>
          <a:p>
            <a:pPr marL="0" indent="0">
              <a:buNone/>
            </a:pPr>
            <a:endParaRPr lang="it-IT" sz="2400" b="1" dirty="0"/>
          </a:p>
          <a:p>
            <a:pPr marL="0" indent="0">
              <a:buNone/>
            </a:pPr>
            <a:endParaRPr lang="it-IT" b="1" dirty="0"/>
          </a:p>
        </p:txBody>
      </p:sp>
    </p:spTree>
    <p:extLst>
      <p:ext uri="{BB962C8B-B14F-4D97-AF65-F5344CB8AC3E}">
        <p14:creationId xmlns:p14="http://schemas.microsoft.com/office/powerpoint/2010/main" val="2071649817"/>
      </p:ext>
    </p:extLst>
  </p:cSld>
  <p:clrMapOvr>
    <a:masterClrMapping/>
  </p:clrMapOvr>
</p:sld>
</file>

<file path=ppt/theme/theme1.xml><?xml version="1.0" encoding="utf-8"?>
<a:theme xmlns:a="http://schemas.openxmlformats.org/drawingml/2006/main" name="polimi">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polimi</Template>
  <TotalTime>349</TotalTime>
  <Words>1546</Words>
  <Application>Microsoft Office PowerPoint</Application>
  <PresentationFormat>Presentazione su schermo (4:3)</PresentationFormat>
  <Paragraphs>101</Paragraphs>
  <Slides>28</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28</vt:i4>
      </vt:variant>
    </vt:vector>
  </HeadingPairs>
  <TitlesOfParts>
    <vt:vector size="31" baseType="lpstr">
      <vt:lpstr>Arial</vt:lpstr>
      <vt:lpstr>Calibri</vt:lpstr>
      <vt:lpstr>polimi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Gloria</dc:creator>
  <cp:lastModifiedBy>Pizzarelli Dario</cp:lastModifiedBy>
  <cp:revision>60</cp:revision>
  <dcterms:created xsi:type="dcterms:W3CDTF">2018-01-03T20:44:20Z</dcterms:created>
  <dcterms:modified xsi:type="dcterms:W3CDTF">2021-06-08T09:57:28Z</dcterms:modified>
</cp:coreProperties>
</file>